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2" r:id="rId3"/>
    <p:sldId id="263" r:id="rId4"/>
    <p:sldId id="270" r:id="rId5"/>
    <p:sldId id="267" r:id="rId6"/>
    <p:sldId id="265" r:id="rId7"/>
    <p:sldId id="272" r:id="rId8"/>
    <p:sldId id="268" r:id="rId9"/>
    <p:sldId id="269" r:id="rId10"/>
    <p:sldId id="271" r:id="rId11"/>
    <p:sldId id="266" r:id="rId12"/>
    <p:sldId id="274" r:id="rId13"/>
    <p:sldId id="273" r:id="rId14"/>
    <p:sldId id="275" r:id="rId15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32" autoAdjust="0"/>
  </p:normalViewPr>
  <p:slideViewPr>
    <p:cSldViewPr>
      <p:cViewPr varScale="1">
        <p:scale>
          <a:sx n="96" d="100"/>
          <a:sy n="96" d="100"/>
        </p:scale>
        <p:origin x="-4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CBD1B-8DAB-4160-A861-988AFCD6C4F7}" type="datetimeFigureOut">
              <a:rPr lang="bg-BG" smtClean="0"/>
              <a:pPr/>
              <a:t>04.2.2021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22231-4F16-4948-A071-4958C04B8B45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22231-4F16-4948-A071-4958C04B8B45}" type="slidenum">
              <a:rPr lang="bg-BG" smtClean="0"/>
              <a:pPr/>
              <a:t>1</a:t>
            </a:fld>
            <a:endParaRPr lang="bg-B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2E915-8B2C-43F8-81A9-3C1E59E9D202}" type="datetimeFigureOut">
              <a:rPr lang="bg-BG" smtClean="0"/>
              <a:pPr/>
              <a:t>04.2.2021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DA03-E9F0-4859-B74B-33C143BD23EC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2E915-8B2C-43F8-81A9-3C1E59E9D202}" type="datetimeFigureOut">
              <a:rPr lang="bg-BG" smtClean="0"/>
              <a:pPr/>
              <a:t>04.2.2021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DA03-E9F0-4859-B74B-33C143BD23EC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2E915-8B2C-43F8-81A9-3C1E59E9D202}" type="datetimeFigureOut">
              <a:rPr lang="bg-BG" smtClean="0"/>
              <a:pPr/>
              <a:t>04.2.2021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DA03-E9F0-4859-B74B-33C143BD23EC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2E915-8B2C-43F8-81A9-3C1E59E9D202}" type="datetimeFigureOut">
              <a:rPr lang="bg-BG" smtClean="0"/>
              <a:pPr/>
              <a:t>04.2.2021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DA03-E9F0-4859-B74B-33C143BD23EC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2E915-8B2C-43F8-81A9-3C1E59E9D202}" type="datetimeFigureOut">
              <a:rPr lang="bg-BG" smtClean="0"/>
              <a:pPr/>
              <a:t>04.2.2021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DA03-E9F0-4859-B74B-33C143BD23EC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2E915-8B2C-43F8-81A9-3C1E59E9D202}" type="datetimeFigureOut">
              <a:rPr lang="bg-BG" smtClean="0"/>
              <a:pPr/>
              <a:t>04.2.2021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DA03-E9F0-4859-B74B-33C143BD23EC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2E915-8B2C-43F8-81A9-3C1E59E9D202}" type="datetimeFigureOut">
              <a:rPr lang="bg-BG" smtClean="0"/>
              <a:pPr/>
              <a:t>04.2.2021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DA03-E9F0-4859-B74B-33C143BD23EC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2E915-8B2C-43F8-81A9-3C1E59E9D202}" type="datetimeFigureOut">
              <a:rPr lang="bg-BG" smtClean="0"/>
              <a:pPr/>
              <a:t>04.2.2021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DA03-E9F0-4859-B74B-33C143BD23EC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2E915-8B2C-43F8-81A9-3C1E59E9D202}" type="datetimeFigureOut">
              <a:rPr lang="bg-BG" smtClean="0"/>
              <a:pPr/>
              <a:t>04.2.2021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DA03-E9F0-4859-B74B-33C143BD23EC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2E915-8B2C-43F8-81A9-3C1E59E9D202}" type="datetimeFigureOut">
              <a:rPr lang="bg-BG" smtClean="0"/>
              <a:pPr/>
              <a:t>04.2.2021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DA03-E9F0-4859-B74B-33C143BD23EC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2E915-8B2C-43F8-81A9-3C1E59E9D202}" type="datetimeFigureOut">
              <a:rPr lang="bg-BG" smtClean="0"/>
              <a:pPr/>
              <a:t>04.2.2021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DA03-E9F0-4859-B74B-33C143BD23EC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292E915-8B2C-43F8-81A9-3C1E59E9D202}" type="datetimeFigureOut">
              <a:rPr lang="bg-BG" smtClean="0"/>
              <a:pPr/>
              <a:t>04.2.2021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C3EDA03-E9F0-4859-B74B-33C143BD23EC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185"/>
            <a:ext cx="9144000" cy="6894185"/>
          </a:xfrm>
          <a:prstGeom prst="rect">
            <a:avLst/>
          </a:prstGeom>
        </p:spPr>
      </p:pic>
      <p:sp>
        <p:nvSpPr>
          <p:cNvPr id="5" name="Правоъгълник 4"/>
          <p:cNvSpPr/>
          <p:nvPr/>
        </p:nvSpPr>
        <p:spPr>
          <a:xfrm>
            <a:off x="0" y="2000240"/>
            <a:ext cx="4000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Детска градина</a:t>
            </a:r>
            <a:br>
              <a:rPr lang="bg-BG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g-BG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,,Кокиче”</a:t>
            </a:r>
            <a:br>
              <a:rPr lang="bg-BG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g-BG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с.Крушовене</a:t>
            </a:r>
            <a:endParaRPr lang="bg-BG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авоъгълник 5"/>
          <p:cNvSpPr/>
          <p:nvPr/>
        </p:nvSpPr>
        <p:spPr>
          <a:xfrm>
            <a:off x="2286000" y="4813994"/>
            <a:ext cx="6643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g-BG" b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</a:t>
            </a:r>
            <a:r>
              <a:rPr lang="en-US" b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bg-BG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Нина </a:t>
            </a:r>
            <a:r>
              <a:rPr lang="bg-BG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Транкова</a:t>
            </a:r>
            <a:endParaRPr lang="bg-BG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bg-BG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авоъгълник 7"/>
          <p:cNvSpPr/>
          <p:nvPr/>
        </p:nvSpPr>
        <p:spPr>
          <a:xfrm>
            <a:off x="2286000" y="3286124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Децата в света на народните приказки и местните обичаи-извор на добродетели и нравственост</a:t>
            </a:r>
            <a:endParaRPr lang="bg-BG" b="1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0397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00101" y="4643446"/>
            <a:ext cx="6429419" cy="1928826"/>
          </a:xfrm>
        </p:spPr>
        <p:txBody>
          <a:bodyPr/>
          <a:lstStyle/>
          <a:p>
            <a:pPr algn="ctr"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Лазар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лазарува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Лазар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весел ходи и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девойки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води</a:t>
            </a: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2000" dirty="0" smtClean="0">
                <a:latin typeface="Times New Roman" pitchFamily="18" charset="0"/>
                <a:cs typeface="Times New Roman" pitchFamily="18" charset="0"/>
              </a:rPr>
            </a:br>
            <a:endParaRPr lang="bg-BG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261" y="731838"/>
            <a:ext cx="2606278" cy="34750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2357430"/>
            <a:ext cx="2714644" cy="4286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8" y="1214422"/>
            <a:ext cx="3143272" cy="3786214"/>
          </a:xfrm>
          <a:prstGeom prst="rect">
            <a:avLst/>
          </a:prstGeom>
        </p:spPr>
      </p:pic>
      <p:sp>
        <p:nvSpPr>
          <p:cNvPr id="7" name="Правоъгълник 6"/>
          <p:cNvSpPr/>
          <p:nvPr/>
        </p:nvSpPr>
        <p:spPr>
          <a:xfrm>
            <a:off x="214283" y="285728"/>
            <a:ext cx="250033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ЛАЗАРОВДЕН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bg-B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Децата ни, съхраняват и продължават българските традиции, докоснали сърцето на всеки един  от нас.</a:t>
            </a:r>
            <a:endParaRPr lang="bg-BG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ВЪЛШЕБНИЯТ СВЯТ НА ПРИКАЗКИТЕ</a:t>
            </a:r>
            <a:endParaRPr lang="bg-BG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Освен народните обичаи – „Бъдни вечер”, „Коледа”, „Баба Марта”, „Великден”,  в детската градина ние празнуваме и други нетрадиционни празници, като „Откриване на учебната година”, „Есен”, „Осми март”, „Първа пролет”, „Празник на селото”, „Децата и безопасното движение”, „</a:t>
            </a:r>
            <a:r>
              <a:rPr lang="bg-BG" sz="2000" dirty="0" err="1" smtClean="0">
                <a:latin typeface="Times New Roman" pitchFamily="18" charset="0"/>
                <a:cs typeface="Times New Roman" pitchFamily="18" charset="0"/>
              </a:rPr>
              <a:t>Рожденни</a:t>
            </a: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 дни”, „Ден на приказните герои” </a:t>
            </a:r>
          </a:p>
          <a:p>
            <a:endParaRPr lang="bg-BG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4800" dirty="0" smtClean="0">
                <a:latin typeface="Times New Roman" pitchFamily="18" charset="0"/>
                <a:cs typeface="Times New Roman" pitchFamily="18" charset="0"/>
              </a:rPr>
              <a:t>ПРИКАЗНИ ГЕРОИ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Приказките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имат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изключително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влияние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върху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ежедневието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децата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Те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подхранват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въображението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вдъхновяват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учат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подтикват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бъдат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любопитни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жадни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 знания. 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моментите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които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четем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приказки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заедно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безспорно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едни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най-хубавите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моменти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Никой час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няма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да 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отишъл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напразно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Четем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приказки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заедно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децата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вдъхновяваме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се и се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забавляваме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гмуркайки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заедно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невероятните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разнообразни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приказни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светове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сега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представим част от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любимите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приказни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герои от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приказката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Медената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питка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bg-BG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467" y="1340904"/>
            <a:ext cx="3079865" cy="2516724"/>
          </a:xfr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1612"/>
            <a:ext cx="2084824" cy="3143272"/>
          </a:xfrm>
          <a:prstGeom prst="rect">
            <a:avLst/>
          </a:prstGeom>
        </p:spPr>
      </p:pic>
      <p:pic>
        <p:nvPicPr>
          <p:cNvPr id="6" name="Картина 5" descr="C:\Documents and Settings\user\Desktop\Драматизация на житената питка\20181023_092728-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57694"/>
            <a:ext cx="2500298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Картина 6" descr="C:\Documents and Settings\user\Desktop\Драматизация на житената питка\20181023_093200-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4071942"/>
            <a:ext cx="2143140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Картина 7" descr="C:\Documents and Settings\user\Desktop\Драматизация на житената питка\20181023_093729-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4071942"/>
            <a:ext cx="2000264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Картина 8" descr="C:\Documents and Settings\user\Desktop\Драматизация на житената питка\20181023_093903-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3643314"/>
            <a:ext cx="2500298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авоъгълник 9"/>
          <p:cNvSpPr/>
          <p:nvPr/>
        </p:nvSpPr>
        <p:spPr>
          <a:xfrm>
            <a:off x="214282" y="357166"/>
            <a:ext cx="54608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ДРАМАТИЗАЦИЯ НА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МЕДЕНАТА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ПИТКА</a:t>
            </a:r>
            <a:endParaRPr lang="bg-BG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85720" y="2786058"/>
            <a:ext cx="8501121" cy="2729110"/>
          </a:xfrm>
        </p:spPr>
        <p:txBody>
          <a:bodyPr/>
          <a:lstStyle/>
          <a:p>
            <a:pPr algn="ctr">
              <a:buNone/>
            </a:pPr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БЛАГОДАРИМ ЗА ВНИМАНИЕТО!</a:t>
            </a:r>
            <a:endParaRPr lang="bg-BG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Контейнер за съдържание 3" descr="C:\Documents and Settings\user\Local Settings\Temp\127065208_2125304197606110_6478010277287234368_n.jpg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786190"/>
            <a:ext cx="424488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Картина 4" descr="C:\Documents and Settings\user\Local Settings\Temp\127475467_2854234538147537_4993188691816761036_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42853"/>
            <a:ext cx="8001056" cy="264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ДЕЦАТА-НАШАТА НАДЕЖДА</a:t>
            </a:r>
            <a:endParaRPr lang="bg-BG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В днешните условия на динамика и липса на време и общуване, повече от всякога в детската градина трябва да се провеждат тържества, празници и друг вид развлечения, защото те оставят трайни емоционални следи в детското съзнание. Ето защо традиция е в нашата детска градина да се честват празници, чрез което се стимулират изявите на децата, създават се чувства и настроения и преживяване на заложените идеи.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3289" y="5000636"/>
            <a:ext cx="6512511" cy="1500198"/>
          </a:xfrm>
        </p:spPr>
        <p:txBody>
          <a:bodyPr/>
          <a:lstStyle/>
          <a:p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ПРАЗНИЦИТЕ</a:t>
            </a:r>
            <a:endParaRPr lang="bg-BG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911926"/>
          </a:xfrm>
        </p:spPr>
        <p:txBody>
          <a:bodyPr>
            <a:noAutofit/>
          </a:bodyPr>
          <a:lstStyle/>
          <a:p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Всички наши празници са с участието на децата. </a:t>
            </a:r>
          </a:p>
          <a:p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Организирането и провеждането на празници и тържества в детската градина е добър повод за съвместна дейност, който има възпитателен, образователен и развлекателен характер. Изгражда у децата национално самочувствие и отговорност. Чрез пресъздаване на народните обичаи и традиции в организиране на празниците в детската градина пред нас стоят важни задачи:</a:t>
            </a:r>
          </a:p>
          <a:p>
            <a:pPr lvl="0"/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Разширяване знанията на децата за фолклорните обичаи;</a:t>
            </a:r>
          </a:p>
          <a:p>
            <a:pPr lvl="0"/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Изграждане на умения за подготовка на обичаите;</a:t>
            </a:r>
          </a:p>
          <a:p>
            <a:endParaRPr lang="bg-BG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214942" y="142852"/>
            <a:ext cx="3571900" cy="3214710"/>
          </a:xfrm>
        </p:spPr>
        <p:txBody>
          <a:bodyPr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КОЛЕДНИ И НОВОГОДИШНИ ПРАЗНИЦИ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Сняг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облаци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дига,дядо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Коледа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пристига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златна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хубава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шейна,чак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от Стара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планина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2000" dirty="0" smtClean="0">
                <a:latin typeface="Times New Roman" pitchFamily="18" charset="0"/>
                <a:cs typeface="Times New Roman" pitchFamily="18" charset="0"/>
              </a:rPr>
            </a:br>
            <a:endParaRPr lang="bg-BG" sz="2000" dirty="0"/>
          </a:p>
        </p:txBody>
      </p:sp>
      <p:pic>
        <p:nvPicPr>
          <p:cNvPr id="4" name="Контейнер за съдържание 3" descr="C:\Documents and Settings\user\Local Settings\Temp\81467799_822748701494173_1846770314474684416_n.jpg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85727"/>
            <a:ext cx="2110663" cy="2928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285728"/>
            <a:ext cx="2857519" cy="3071833"/>
          </a:xfrm>
          <a:prstGeom prst="rect">
            <a:avLst/>
          </a:prstGeom>
        </p:spPr>
      </p:pic>
      <p:pic>
        <p:nvPicPr>
          <p:cNvPr id="6" name="Картина 5" descr="C:\Documents and Settings\user\Local Settings\Temp\145295637_189436492965056_4808622267677083634_n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3500438"/>
            <a:ext cx="2071702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Картина 7" descr="C:\Documents and Settings\user\Local Settings\Temp\144729753_168286081453856_5852858920378333450_n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3643314"/>
            <a:ext cx="1928826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авоъгълник 8"/>
          <p:cNvSpPr/>
          <p:nvPr/>
        </p:nvSpPr>
        <p:spPr>
          <a:xfrm>
            <a:off x="214282" y="3714753"/>
            <a:ext cx="32147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авоъгълник 9"/>
          <p:cNvSpPr/>
          <p:nvPr/>
        </p:nvSpPr>
        <p:spPr>
          <a:xfrm>
            <a:off x="4857752" y="4357694"/>
            <a:ext cx="20717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ИВАНОВДЕН</a:t>
            </a:r>
            <a:br>
              <a:rPr lang="bg-BG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Звън на звънци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огласят селото, страшни маски гонят злото.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5" y="3714752"/>
            <a:ext cx="2428891" cy="2143140"/>
          </a:xfrm>
          <a:prstGeom prst="rect">
            <a:avLst/>
          </a:prstGeom>
        </p:spPr>
      </p:pic>
      <p:sp>
        <p:nvSpPr>
          <p:cNvPr id="12" name="Правоъгълник 11"/>
          <p:cNvSpPr/>
          <p:nvPr/>
        </p:nvSpPr>
        <p:spPr>
          <a:xfrm>
            <a:off x="3071802" y="3244334"/>
            <a:ext cx="2643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 err="1" smtClean="0"/>
              <a:t>Сурва</a:t>
            </a:r>
            <a:r>
              <a:rPr lang="bg-BG" dirty="0" smtClean="0"/>
              <a:t>, </a:t>
            </a:r>
            <a:r>
              <a:rPr lang="bg-BG" dirty="0" err="1" smtClean="0"/>
              <a:t>сурва</a:t>
            </a:r>
            <a:r>
              <a:rPr lang="bg-BG" dirty="0" smtClean="0"/>
              <a:t> година…</a:t>
            </a:r>
            <a:endParaRPr lang="bg-BG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Един от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празниците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който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най-близко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децата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своята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същност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битуване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празникът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Баба Марта.</a:t>
            </a:r>
            <a:endParaRPr lang="bg-BG" sz="2000" dirty="0"/>
          </a:p>
        </p:txBody>
      </p:sp>
      <p:pic>
        <p:nvPicPr>
          <p:cNvPr id="4" name="Картина 3" descr="C:\Documents and Settings\user\Local Settings\Temp\145774060_2939704376259454_3614159232562709079_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64"/>
            <a:ext cx="257173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Картина 4" descr="C:\Documents and Settings\user\Local Settings\Temp\144787662_124032629584957_1468517854345681192_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3929066"/>
            <a:ext cx="2571736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Картина 5" descr="C:\Documents and Settings\user\Local Settings\Temp\144774197_3224802117746474_9147811203440212344_n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1643050"/>
            <a:ext cx="200026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Картина 6" descr="C:\Documents and Settings\user\Local Settings\Temp\144840216_729535167752034_585334393796099568_n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2357430"/>
            <a:ext cx="192882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2485832"/>
          </a:xfrm>
        </p:spPr>
        <p:txBody>
          <a:bodyPr/>
          <a:lstStyle/>
          <a:p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Стимулиране на потребности, интереси и родолюбиви чувства у децата.</a:t>
            </a:r>
            <a:r>
              <a:rPr lang="ru-RU" dirty="0" smtClean="0"/>
              <a:t>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ТРЕТИ МАРТ!ТРЕТИ МАРТ!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ЧАКАН ПРАЗНИК,СВЯТА ДАТА.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ТРЕТИ МАРТ!ТРЕТИ МАРТ!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ДЕН РОЖДЕН НА СВОБОДАТА.</a:t>
            </a:r>
          </a:p>
          <a:p>
            <a:pPr lvl="0"/>
            <a:endParaRPr lang="bg-BG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1357298"/>
            <a:ext cx="2857520" cy="2714644"/>
          </a:xfrm>
          <a:prstGeom prst="rect">
            <a:avLst/>
          </a:prstGeom>
        </p:spPr>
      </p:pic>
      <p:sp>
        <p:nvSpPr>
          <p:cNvPr id="7" name="Правоъгълник 6"/>
          <p:cNvSpPr/>
          <p:nvPr/>
        </p:nvSpPr>
        <p:spPr>
          <a:xfrm>
            <a:off x="357158" y="4071942"/>
            <a:ext cx="21431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Левски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знаме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титла! Знаменосец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Свободата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Левски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Българският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Апостол,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Апостолът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Свободата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Картина 8" descr="C:\Documents and Settings\user\Local Settings\Temp\145194121_1061846357561005_6712726948408273239_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2857496"/>
            <a:ext cx="3429024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Картина 7" descr="C:\Documents and Settings\user\Local Settings\Temp\145472660_1827765860720619_5036985622854811730_n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3643314"/>
            <a:ext cx="3071834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Картина 9" descr="C:\Documents and Settings\user\Local Settings\Temp\145323224_2579195602373136_8259732747102761753_n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1142984"/>
            <a:ext cx="235745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00034" y="4372168"/>
            <a:ext cx="8143932" cy="1143000"/>
          </a:xfrm>
        </p:spPr>
        <p:txBody>
          <a:bodyPr/>
          <a:lstStyle/>
          <a:p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УМЕНИЯ И АРТИСТИЧНИ ЗАЛОЖБИ</a:t>
            </a:r>
            <a:endParaRPr lang="bg-BG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Използване на нетрадиционни форми на обучение, разчупвайки стереотипа и внасяне емоционален заряд и удовлетворение на вътрешната потребност на децата от активност, взаимодействие и изява;</a:t>
            </a:r>
          </a:p>
          <a:p>
            <a:pPr lvl="0"/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Развитие на детските художествено – артистични заложби в различните видове изкуство – танцувални, певчески, артистични;</a:t>
            </a:r>
          </a:p>
          <a:p>
            <a:endParaRPr lang="bg-BG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414286"/>
          </a:xfrm>
        </p:spPr>
        <p:txBody>
          <a:bodyPr/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Великден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е 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най-големият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празник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през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пролетта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. Представите и 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вярванията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Възкресението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свързани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с представите за 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зараждащия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се живот. </a:t>
            </a:r>
            <a:r>
              <a:rPr lang="bg-BG" sz="20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20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bg-BG" dirty="0"/>
          </a:p>
        </p:txBody>
      </p:sp>
      <p:sp>
        <p:nvSpPr>
          <p:cNvPr id="4" name="Правоъгълник 3"/>
          <p:cNvSpPr/>
          <p:nvPr/>
        </p:nvSpPr>
        <p:spPr>
          <a:xfrm>
            <a:off x="357158" y="714356"/>
            <a:ext cx="6500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/>
              <a:t>  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Картина 4" descr="C:\Documents and Settings\user\Local Settings\Temp\94340952_541566683227236_581822494986469376_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00364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Контейнер за съдържание 5" descr="C:\Documents and Settings\user\Local Settings\Temp\94280044_234782117727811_5319551651634216960_n.jpg"/>
          <p:cNvPicPr>
            <a:picLocks noGrp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643050"/>
            <a:ext cx="300039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Картина 6" descr="C:\Documents and Settings\user\Local Settings\Temp\94149021_1820144158122405_5807186286913519616_n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250029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Картина 7" descr="C:\Documents and Settings\user\Local Settings\Temp\94385143_3699505630076013_1038892751418032128_n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0"/>
            <a:ext cx="2643206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авоъгълник 8"/>
          <p:cNvSpPr/>
          <p:nvPr/>
        </p:nvSpPr>
        <p:spPr>
          <a:xfrm>
            <a:off x="3357554" y="642918"/>
            <a:ext cx="23574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Великден</a:t>
            </a:r>
            <a:endParaRPr lang="bg-BG" sz="20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ГЕРГЬОВДЕН</a:t>
            </a:r>
            <a:endParaRPr lang="bg-BG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Контейнер за съдържание 3" descr="C:\Documents and Settings\user\Local Settings\Temp\145343991_759838438265630_8536341777753761148_n.jpg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0"/>
            <a:ext cx="2857519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Картина 4" descr="C:\Documents and Settings\user\Local Settings\Temp\145590488_429839828134602_9218013263532076709_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43182"/>
            <a:ext cx="321467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639</TotalTime>
  <Words>499</Words>
  <Application>Microsoft Office PowerPoint</Application>
  <PresentationFormat>Презентация на цял екран (4:3)</PresentationFormat>
  <Paragraphs>44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14</vt:i4>
      </vt:variant>
    </vt:vector>
  </HeadingPairs>
  <TitlesOfParts>
    <vt:vector size="15" baseType="lpstr">
      <vt:lpstr>Slipstream</vt:lpstr>
      <vt:lpstr>Слайд 1</vt:lpstr>
      <vt:lpstr>ДЕЦАТА-НАШАТА НАДЕЖДА</vt:lpstr>
      <vt:lpstr>ПРАЗНИЦИТЕ</vt:lpstr>
      <vt:lpstr>КОЛЕДНИ И НОВОГОДИШНИ ПРАЗНИЦИ  Сняг на облаци се дига,дядо Коледа пристига в златна хубава шейна,чак от Стара планина  </vt:lpstr>
      <vt:lpstr>Слайд 5</vt:lpstr>
      <vt:lpstr>Слайд 6</vt:lpstr>
      <vt:lpstr>УМЕНИЯ И АРТИСТИЧНИ ЗАЛОЖБИ</vt:lpstr>
      <vt:lpstr> Великден е най-големият празник през пролетта. Представите и вярванията за Възкресението са свързани с представите за зараждащия се живот.        </vt:lpstr>
      <vt:lpstr>ГЕРГЬОВДЕН</vt:lpstr>
      <vt:lpstr>Лазар лазарува, Лазар весел ходи и  девойки води </vt:lpstr>
      <vt:lpstr>ВЪЛШЕБНИЯТ СВЯТ НА ПРИКАЗКИТЕ</vt:lpstr>
      <vt:lpstr>ПРИКАЗНИ ГЕРОИ</vt:lpstr>
      <vt:lpstr>Слайд 13</vt:lpstr>
      <vt:lpstr>БЛАГОДАРИМ ЗА ВНИМАНИЕТО!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rosi</dc:creator>
  <cp:lastModifiedBy>asd</cp:lastModifiedBy>
  <cp:revision>68</cp:revision>
  <dcterms:created xsi:type="dcterms:W3CDTF">2019-03-03T19:44:42Z</dcterms:created>
  <dcterms:modified xsi:type="dcterms:W3CDTF">2021-02-04T12:27:03Z</dcterms:modified>
</cp:coreProperties>
</file>