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smtClean="0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FC03-86F9-4276-B416-F2C6F51D54C9}" type="datetimeFigureOut">
              <a:rPr lang="bg-BG" smtClean="0"/>
              <a:t>2.3.2022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A241-EAA7-4EB5-ADD1-1D00A79DFF1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08258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FC03-86F9-4276-B416-F2C6F51D54C9}" type="datetimeFigureOut">
              <a:rPr lang="bg-BG" smtClean="0"/>
              <a:t>2.3.2022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A241-EAA7-4EB5-ADD1-1D00A79DFF1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59799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FC03-86F9-4276-B416-F2C6F51D54C9}" type="datetimeFigureOut">
              <a:rPr lang="bg-BG" smtClean="0"/>
              <a:t>2.3.2022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A241-EAA7-4EB5-ADD1-1D00A79DFF1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12890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FC03-86F9-4276-B416-F2C6F51D54C9}" type="datetimeFigureOut">
              <a:rPr lang="bg-BG" smtClean="0"/>
              <a:t>2.3.2022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A241-EAA7-4EB5-ADD1-1D00A79DFF1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60285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FC03-86F9-4276-B416-F2C6F51D54C9}" type="datetimeFigureOut">
              <a:rPr lang="bg-BG" smtClean="0"/>
              <a:t>2.3.2022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A241-EAA7-4EB5-ADD1-1D00A79DFF1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27868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FC03-86F9-4276-B416-F2C6F51D54C9}" type="datetimeFigureOut">
              <a:rPr lang="bg-BG" smtClean="0"/>
              <a:t>2.3.2022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A241-EAA7-4EB5-ADD1-1D00A79DFF1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83948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FC03-86F9-4276-B416-F2C6F51D54C9}" type="datetimeFigureOut">
              <a:rPr lang="bg-BG" smtClean="0"/>
              <a:t>2.3.2022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A241-EAA7-4EB5-ADD1-1D00A79DFF1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45557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FC03-86F9-4276-B416-F2C6F51D54C9}" type="datetimeFigureOut">
              <a:rPr lang="bg-BG" smtClean="0"/>
              <a:t>2.3.2022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A241-EAA7-4EB5-ADD1-1D00A79DFF1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01440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FC03-86F9-4276-B416-F2C6F51D54C9}" type="datetimeFigureOut">
              <a:rPr lang="bg-BG" smtClean="0"/>
              <a:t>2.3.2022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A241-EAA7-4EB5-ADD1-1D00A79DFF1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83820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FC03-86F9-4276-B416-F2C6F51D54C9}" type="datetimeFigureOut">
              <a:rPr lang="bg-BG" smtClean="0"/>
              <a:t>2.3.2022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A241-EAA7-4EB5-ADD1-1D00A79DFF1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74933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FC03-86F9-4276-B416-F2C6F51D54C9}" type="datetimeFigureOut">
              <a:rPr lang="bg-BG" smtClean="0"/>
              <a:t>2.3.2022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A241-EAA7-4EB5-ADD1-1D00A79DFF1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27482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3FC03-86F9-4276-B416-F2C6F51D54C9}" type="datetimeFigureOut">
              <a:rPr lang="bg-BG" smtClean="0"/>
              <a:t>2.3.2022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2A241-EAA7-4EB5-ADD1-1D00A79DFF1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1787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8200" y="1323702"/>
            <a:ext cx="10515600" cy="2499361"/>
          </a:xfrm>
        </p:spPr>
        <p:txBody>
          <a:bodyPr>
            <a:normAutofit/>
          </a:bodyPr>
          <a:lstStyle/>
          <a:p>
            <a:pPr algn="ctr"/>
            <a:r>
              <a:rPr lang="bg-BG" sz="4800" dirty="0" smtClean="0"/>
              <a:t>Детска градина „Кокиче“ с. Крушовене </a:t>
            </a:r>
            <a:r>
              <a:rPr lang="bg-BG" sz="4800" dirty="0"/>
              <a:t/>
            </a:r>
            <a:br>
              <a:rPr lang="bg-BG" sz="4800" dirty="0"/>
            </a:br>
            <a:r>
              <a:rPr lang="bg-BG" sz="4800" dirty="0" smtClean="0"/>
              <a:t>база с. Брегаре</a:t>
            </a:r>
            <a:endParaRPr lang="bg-BG" sz="48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3535680"/>
            <a:ext cx="10515600" cy="2641283"/>
          </a:xfrm>
        </p:spPr>
        <p:txBody>
          <a:bodyPr>
            <a:normAutofit/>
          </a:bodyPr>
          <a:lstStyle/>
          <a:p>
            <a:r>
              <a:rPr lang="bg-BG" sz="3200" dirty="0" smtClean="0"/>
              <a:t>Ръководител на група:</a:t>
            </a:r>
          </a:p>
          <a:p>
            <a:pPr marL="0" indent="0">
              <a:buNone/>
            </a:pPr>
            <a:r>
              <a:rPr lang="bg-BG" sz="3200" dirty="0"/>
              <a:t> </a:t>
            </a:r>
            <a:r>
              <a:rPr lang="bg-BG" sz="3200" dirty="0" smtClean="0"/>
              <a:t>  Старши учител Янка </a:t>
            </a:r>
            <a:r>
              <a:rPr lang="bg-BG" sz="3200" dirty="0"/>
              <a:t>Т</a:t>
            </a:r>
            <a:r>
              <a:rPr lang="bg-BG" sz="3200" dirty="0" smtClean="0"/>
              <a:t>омова. Включихме се в Проект АПСПО, защото децата, с които работим са от уязвими групи и имат нужда от </a:t>
            </a:r>
            <a:r>
              <a:rPr lang="bg-BG" sz="3200" dirty="0" smtClean="0"/>
              <a:t>допълнително обучение </a:t>
            </a:r>
            <a:r>
              <a:rPr lang="bg-BG" sz="3200" dirty="0" smtClean="0"/>
              <a:t>по български език.</a:t>
            </a:r>
            <a:endParaRPr lang="bg-BG" sz="3200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876" y="231457"/>
            <a:ext cx="56769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962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-215153" y="116818"/>
            <a:ext cx="5746377" cy="2544439"/>
          </a:xfrm>
        </p:spPr>
        <p:txBody>
          <a:bodyPr>
            <a:normAutofit/>
          </a:bodyPr>
          <a:lstStyle/>
          <a:p>
            <a:pPr marL="0" indent="0" algn="ctr"/>
            <a:r>
              <a:rPr lang="en-US" sz="2800" dirty="0" smtClean="0"/>
              <a:t>‘’</a:t>
            </a:r>
            <a:r>
              <a:rPr lang="bg-BG" sz="2800" dirty="0" smtClean="0">
                <a:solidFill>
                  <a:schemeClr val="tx1"/>
                </a:solidFill>
              </a:rPr>
              <a:t>Лятото </a:t>
            </a:r>
            <a:r>
              <a:rPr lang="bg-BG" sz="2800" dirty="0">
                <a:solidFill>
                  <a:schemeClr val="tx1"/>
                </a:solidFill>
              </a:rPr>
              <a:t>отмина… </a:t>
            </a:r>
            <a:r>
              <a:rPr lang="bg-BG" sz="2800" dirty="0" smtClean="0">
                <a:solidFill>
                  <a:schemeClr val="tx1"/>
                </a:solidFill>
              </a:rPr>
              <a:t>                    </a:t>
            </a:r>
            <a:r>
              <a:rPr lang="bg-BG" sz="2800" dirty="0">
                <a:solidFill>
                  <a:schemeClr val="tx1"/>
                </a:solidFill>
              </a:rPr>
              <a:t/>
            </a:r>
            <a:br>
              <a:rPr lang="bg-BG" sz="2800" dirty="0">
                <a:solidFill>
                  <a:schemeClr val="tx1"/>
                </a:solidFill>
              </a:rPr>
            </a:br>
            <a:r>
              <a:rPr lang="bg-BG" sz="2800" dirty="0">
                <a:solidFill>
                  <a:schemeClr val="tx1"/>
                </a:solidFill>
              </a:rPr>
              <a:t>Ето, есен иде</a:t>
            </a:r>
            <a:br>
              <a:rPr lang="bg-BG" sz="2800" dirty="0">
                <a:solidFill>
                  <a:schemeClr val="tx1"/>
                </a:solidFill>
              </a:rPr>
            </a:br>
            <a:r>
              <a:rPr lang="bg-BG" sz="2800" dirty="0">
                <a:solidFill>
                  <a:schemeClr val="tx1"/>
                </a:solidFill>
              </a:rPr>
              <a:t>в дреха златошита</a:t>
            </a:r>
            <a:br>
              <a:rPr lang="bg-BG" sz="2800" dirty="0">
                <a:solidFill>
                  <a:schemeClr val="tx1"/>
                </a:solidFill>
              </a:rPr>
            </a:br>
            <a:r>
              <a:rPr lang="bg-BG" sz="2800" dirty="0">
                <a:solidFill>
                  <a:schemeClr val="tx1"/>
                </a:solidFill>
              </a:rPr>
              <a:t>от лозини </a:t>
            </a:r>
            <a:r>
              <a:rPr lang="bg-BG" sz="2800" dirty="0" smtClean="0">
                <a:solidFill>
                  <a:schemeClr val="tx1"/>
                </a:solidFill>
              </a:rPr>
              <a:t>вита</a:t>
            </a:r>
            <a:r>
              <a:rPr lang="en-US" sz="2800" dirty="0" smtClean="0">
                <a:solidFill>
                  <a:schemeClr val="tx1"/>
                </a:solidFill>
              </a:rPr>
              <a:t>’’</a:t>
            </a:r>
            <a:endParaRPr lang="bg-BG" sz="2800" dirty="0">
              <a:solidFill>
                <a:schemeClr val="tx1"/>
              </a:solidFill>
            </a:endParaRPr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88" y="2661257"/>
            <a:ext cx="2914650" cy="3886200"/>
          </a:xfrm>
        </p:spPr>
      </p:pic>
      <p:pic>
        <p:nvPicPr>
          <p:cNvPr id="6" name="Контейнер за съдържание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661257"/>
            <a:ext cx="3886200" cy="2914650"/>
          </a:xfrm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569" y="2556936"/>
            <a:ext cx="3886200" cy="3123291"/>
          </a:xfrm>
          <a:prstGeom prst="rect">
            <a:avLst/>
          </a:prstGeom>
        </p:spPr>
      </p:pic>
      <p:sp>
        <p:nvSpPr>
          <p:cNvPr id="12" name="Текстово поле 11"/>
          <p:cNvSpPr txBox="1"/>
          <p:nvPr/>
        </p:nvSpPr>
        <p:spPr>
          <a:xfrm>
            <a:off x="6060140" y="824730"/>
            <a:ext cx="5450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Разговор по сюжетни картини за промените в природата през есента.</a:t>
            </a:r>
          </a:p>
          <a:p>
            <a:r>
              <a:rPr lang="bg-BG" dirty="0" smtClean="0"/>
              <a:t>ДИ „Открий подходящите дрехи‘‘.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1958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97541" y="-412375"/>
            <a:ext cx="10856259" cy="402515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‘’</a:t>
            </a:r>
            <a:r>
              <a:rPr lang="bg-BG" sz="2400" dirty="0" smtClean="0"/>
              <a:t>Кошница тя носи</a:t>
            </a:r>
            <a:br>
              <a:rPr lang="bg-BG" sz="2400" dirty="0" smtClean="0"/>
            </a:br>
            <a:r>
              <a:rPr lang="bg-BG" sz="2400" dirty="0" smtClean="0"/>
              <a:t>в ръцете си бели</a:t>
            </a:r>
            <a:r>
              <a:rPr lang="bg-BG" sz="2400" dirty="0"/>
              <a:t/>
            </a:r>
            <a:br>
              <a:rPr lang="bg-BG" sz="2400" dirty="0"/>
            </a:br>
            <a:r>
              <a:rPr lang="bg-BG" sz="2400" dirty="0" smtClean="0"/>
              <a:t>с ябълки червени,</a:t>
            </a:r>
            <a:br>
              <a:rPr lang="bg-BG" sz="2400" dirty="0" smtClean="0"/>
            </a:br>
            <a:r>
              <a:rPr lang="bg-BG" sz="2400" dirty="0" smtClean="0"/>
              <a:t>с гроздове узрели.</a:t>
            </a:r>
            <a:r>
              <a:rPr lang="en-US" sz="2400" dirty="0" smtClean="0"/>
              <a:t>’’</a:t>
            </a:r>
            <a:endParaRPr lang="bg-BG" sz="2400" dirty="0"/>
          </a:p>
        </p:txBody>
      </p:sp>
      <p:pic>
        <p:nvPicPr>
          <p:cNvPr id="6" name="Контейнер за съдържание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961" y="732656"/>
            <a:ext cx="3141663" cy="2356247"/>
          </a:xfrm>
        </p:spPr>
      </p:pic>
      <p:pic>
        <p:nvPicPr>
          <p:cNvPr id="7" name="Контейнер за съдържание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919" y="3478510"/>
            <a:ext cx="4052046" cy="2558595"/>
          </a:xfrm>
        </p:spPr>
      </p:pic>
      <p:sp>
        <p:nvSpPr>
          <p:cNvPr id="5" name="Текстово поле 4"/>
          <p:cNvSpPr txBox="1"/>
          <p:nvPr/>
        </p:nvSpPr>
        <p:spPr>
          <a:xfrm>
            <a:off x="6631081" y="1587615"/>
            <a:ext cx="4908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Да съставим прости разширени изречения по картинки и да броим думите в тях!</a:t>
            </a:r>
            <a:endParaRPr lang="bg-BG" dirty="0"/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043" y="2929989"/>
            <a:ext cx="2877671" cy="3836894"/>
          </a:xfrm>
          <a:prstGeom prst="rect">
            <a:avLst/>
          </a:prstGeom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41" y="3937868"/>
            <a:ext cx="3603812" cy="254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14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800" dirty="0" smtClean="0"/>
              <a:t>„Шарен есенен панаир!</a:t>
            </a:r>
            <a:br>
              <a:rPr lang="bg-BG" sz="2800" dirty="0" smtClean="0"/>
            </a:br>
            <a:r>
              <a:rPr lang="bg-BG" sz="2800" dirty="0" smtClean="0"/>
              <a:t>  Шумен, щедър!‘‘</a:t>
            </a:r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746" y="360410"/>
            <a:ext cx="3835400" cy="2876550"/>
          </a:xfrm>
        </p:spPr>
      </p:pic>
      <p:pic>
        <p:nvPicPr>
          <p:cNvPr id="6" name="Контейнер за съдържание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812" y="3557262"/>
            <a:ext cx="3836334" cy="2877250"/>
          </a:xfrm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483" y="1762266"/>
            <a:ext cx="3932517" cy="2949388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485" y="2279184"/>
            <a:ext cx="4707965" cy="353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24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1048" y="172221"/>
            <a:ext cx="10515600" cy="1325563"/>
          </a:xfrm>
        </p:spPr>
        <p:txBody>
          <a:bodyPr/>
          <a:lstStyle/>
          <a:p>
            <a:r>
              <a:rPr lang="bg-BG" dirty="0" smtClean="0"/>
              <a:t>  </a:t>
            </a:r>
            <a:r>
              <a:rPr lang="bg-BG" sz="2800" dirty="0" smtClean="0"/>
              <a:t>„Сбогом, птички </a:t>
            </a:r>
            <a:r>
              <a:rPr lang="bg-BG" sz="2800" dirty="0" err="1" smtClean="0"/>
              <a:t>песнопойни</a:t>
            </a:r>
            <a:r>
              <a:rPr lang="bg-BG" sz="2800" dirty="0" smtClean="0"/>
              <a:t/>
            </a:r>
            <a:br>
              <a:rPr lang="bg-BG" sz="2800" dirty="0" smtClean="0"/>
            </a:br>
            <a:r>
              <a:rPr lang="bg-BG" sz="2800" dirty="0" smtClean="0"/>
              <a:t>     от полета и </a:t>
            </a:r>
            <a:r>
              <a:rPr lang="bg-BG" sz="2800" dirty="0"/>
              <a:t>у</a:t>
            </a:r>
            <a:r>
              <a:rPr lang="bg-BG" sz="2800" dirty="0" smtClean="0"/>
              <a:t>сойни!“</a:t>
            </a:r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49" y="4264726"/>
            <a:ext cx="3247530" cy="2435647"/>
          </a:xfrm>
        </p:spPr>
      </p:pic>
      <p:pic>
        <p:nvPicPr>
          <p:cNvPr id="6" name="Контейнер за съдържание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49" y="1600943"/>
            <a:ext cx="3247530" cy="2471505"/>
          </a:xfr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748" y="4072448"/>
            <a:ext cx="3503900" cy="2627925"/>
          </a:xfrm>
          <a:prstGeom prst="rect">
            <a:avLst/>
          </a:prstGeom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221" y="249118"/>
            <a:ext cx="4822685" cy="3617013"/>
          </a:xfrm>
          <a:prstGeom prst="rect">
            <a:avLst/>
          </a:prstGeom>
        </p:spPr>
      </p:pic>
      <p:sp>
        <p:nvSpPr>
          <p:cNvPr id="9" name="Текстово поле 8"/>
          <p:cNvSpPr txBox="1"/>
          <p:nvPr/>
        </p:nvSpPr>
        <p:spPr>
          <a:xfrm>
            <a:off x="3854824" y="2057624"/>
            <a:ext cx="2676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Как се подготвят животните за зимата?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43720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15390" y="1196837"/>
            <a:ext cx="5440680" cy="1325563"/>
          </a:xfrm>
        </p:spPr>
        <p:txBody>
          <a:bodyPr>
            <a:normAutofit/>
          </a:bodyPr>
          <a:lstStyle/>
          <a:p>
            <a:r>
              <a:rPr lang="bg-BG" sz="2800" dirty="0" smtClean="0"/>
              <a:t>„Чудесни приказки народни</a:t>
            </a:r>
            <a:br>
              <a:rPr lang="bg-BG" sz="2800" dirty="0" smtClean="0"/>
            </a:br>
            <a:r>
              <a:rPr lang="bg-BG" sz="2800" dirty="0" smtClean="0"/>
              <a:t>обичам аз да гледам и да слушам!‘‘</a:t>
            </a:r>
            <a:endParaRPr lang="bg-BG" sz="2800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30" y="2607661"/>
            <a:ext cx="5181600" cy="3885161"/>
          </a:xfrm>
        </p:spPr>
      </p:pic>
      <p:pic>
        <p:nvPicPr>
          <p:cNvPr id="6" name="Контейнер за съдържание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03" y="299978"/>
            <a:ext cx="2665446" cy="1999084"/>
          </a:xfr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718" y="4205948"/>
            <a:ext cx="3260423" cy="2383972"/>
          </a:xfrm>
          <a:prstGeom prst="rect">
            <a:avLst/>
          </a:prstGeom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75796" y="674822"/>
            <a:ext cx="3865834" cy="289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04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634346" y="-230528"/>
            <a:ext cx="10515600" cy="1325563"/>
          </a:xfrm>
        </p:spPr>
        <p:txBody>
          <a:bodyPr>
            <a:normAutofit/>
          </a:bodyPr>
          <a:lstStyle/>
          <a:p>
            <a:r>
              <a:rPr lang="bg-BG" sz="4000" dirty="0" smtClean="0"/>
              <a:t>Хайде на театър с нас</a:t>
            </a:r>
            <a:r>
              <a:rPr lang="bg-BG" sz="2800" dirty="0" smtClean="0"/>
              <a:t>!</a:t>
            </a:r>
            <a:endParaRPr lang="bg-BG" sz="2800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68" y="4308905"/>
            <a:ext cx="3221182" cy="2414847"/>
          </a:xfrm>
        </p:spPr>
      </p:pic>
      <p:pic>
        <p:nvPicPr>
          <p:cNvPr id="6" name="Контейнер за съдържание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114" y="4125006"/>
            <a:ext cx="3368675" cy="2526506"/>
          </a:xfr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346" y="840695"/>
            <a:ext cx="2646225" cy="3284311"/>
          </a:xfrm>
          <a:prstGeom prst="rect">
            <a:avLst/>
          </a:prstGeom>
        </p:spPr>
      </p:pic>
      <p:pic>
        <p:nvPicPr>
          <p:cNvPr id="12" name="Картина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8886" y="840695"/>
            <a:ext cx="2939303" cy="3284311"/>
          </a:xfrm>
          <a:prstGeom prst="rect">
            <a:avLst/>
          </a:prstGeom>
        </p:spPr>
      </p:pic>
      <p:pic>
        <p:nvPicPr>
          <p:cNvPr id="13" name="Картина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521" y="964406"/>
            <a:ext cx="4064051" cy="296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34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80348" y="1318986"/>
            <a:ext cx="5336177" cy="1325563"/>
          </a:xfrm>
        </p:spPr>
        <p:txBody>
          <a:bodyPr>
            <a:normAutofit/>
          </a:bodyPr>
          <a:lstStyle/>
          <a:p>
            <a:r>
              <a:rPr lang="bg-BG" sz="2800" dirty="0" smtClean="0"/>
              <a:t>„</a:t>
            </a:r>
            <a:r>
              <a:rPr lang="bg-BG" sz="3600" dirty="0" smtClean="0"/>
              <a:t>Рисувам и пиша елементи на букви“</a:t>
            </a:r>
            <a:endParaRPr lang="bg-BG" sz="3600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222" y="3907973"/>
            <a:ext cx="3409046" cy="2556101"/>
          </a:xfrm>
        </p:spPr>
      </p:pic>
      <p:pic>
        <p:nvPicPr>
          <p:cNvPr id="6" name="Контейнер за съдържание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282" y="170112"/>
            <a:ext cx="4831080" cy="3623310"/>
          </a:xfr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9" y="4107861"/>
            <a:ext cx="2868022" cy="2356213"/>
          </a:xfrm>
          <a:prstGeom prst="rect">
            <a:avLst/>
          </a:prstGeom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437" y="4148412"/>
            <a:ext cx="3087549" cy="231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11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269966" y="383177"/>
            <a:ext cx="1143435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 smtClean="0"/>
              <a:t>   </a:t>
            </a:r>
            <a:r>
              <a:rPr lang="bg-BG" sz="2400" dirty="0" smtClean="0"/>
              <a:t>Реализирането на целите и задачите на Проект АПСПО е нужна и полезна за децата от уязвими групи:</a:t>
            </a:r>
          </a:p>
          <a:p>
            <a:r>
              <a:rPr lang="bg-BG" sz="2400" dirty="0" smtClean="0"/>
              <a:t>1)</a:t>
            </a:r>
            <a:r>
              <a:rPr lang="bg-BG" sz="2400" dirty="0"/>
              <a:t> </a:t>
            </a:r>
            <a:r>
              <a:rPr lang="bg-BG" sz="2400" dirty="0" smtClean="0"/>
              <a:t>Научават се да говорят, да общуват на разбираем български език, спомага за формиране на граматическа правилна реч и точен изказ.</a:t>
            </a:r>
          </a:p>
          <a:p>
            <a:r>
              <a:rPr lang="bg-BG" sz="2400" dirty="0" smtClean="0"/>
              <a:t>2) Формира се умение да слушат, преразказват и наизустяват стихотворения, разкази, приказки и други жанрове на художествената литература.</a:t>
            </a:r>
          </a:p>
          <a:p>
            <a:r>
              <a:rPr lang="bg-BG" sz="2400" dirty="0" smtClean="0"/>
              <a:t>3) Приобщават се към българското народно творчество като пресъздават епизоди от литературни произведения, импровизират реплики и действия, влизат в роля.</a:t>
            </a:r>
          </a:p>
          <a:p>
            <a:r>
              <a:rPr lang="bg-BG" sz="2400" dirty="0"/>
              <a:t>4</a:t>
            </a:r>
            <a:r>
              <a:rPr lang="bg-BG" sz="2400" dirty="0" smtClean="0"/>
              <a:t>) Създава се интерес и любов към българското народно творчество и художествената литература, което възпитава добродетелите у децата и формира тяхната нравственост и светоглед.</a:t>
            </a:r>
          </a:p>
          <a:p>
            <a:r>
              <a:rPr lang="bg-BG" sz="2400" dirty="0"/>
              <a:t>5</a:t>
            </a:r>
            <a:r>
              <a:rPr lang="bg-BG" sz="2400" dirty="0" smtClean="0"/>
              <a:t>) Формира се отношение към писането като към  забавна и приятна дейност.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2554395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н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н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н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</TotalTime>
  <Words>253</Words>
  <Application>Microsoft Office PowerPoint</Application>
  <PresentationFormat>По избор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9</vt:i4>
      </vt:variant>
    </vt:vector>
  </HeadingPairs>
  <TitlesOfParts>
    <vt:vector size="10" baseType="lpstr">
      <vt:lpstr>Office Theme</vt:lpstr>
      <vt:lpstr>Детска градина „Кокиче“ с. Крушовене  база с. Брегаре</vt:lpstr>
      <vt:lpstr>‘’Лятото отмина…                      Ето, есен иде в дреха златошита от лозини вита’’</vt:lpstr>
      <vt:lpstr>‘’Кошница тя носи в ръцете си бели с ябълки червени, с гроздове узрели.’’</vt:lpstr>
      <vt:lpstr>„Шарен есенен панаир!   Шумен, щедър!‘‘</vt:lpstr>
      <vt:lpstr>  „Сбогом, птички песнопойни      от полета и усойни!“</vt:lpstr>
      <vt:lpstr>„Чудесни приказки народни обичам аз да гледам и да слушам!‘‘</vt:lpstr>
      <vt:lpstr>Хайде на театър с нас!</vt:lpstr>
      <vt:lpstr>„Рисувам и пиша елементи на букви“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Лятото отмина…  Ето, есен иде в дреха златошита от лозини вита</dc:title>
  <dc:creator>User</dc:creator>
  <cp:lastModifiedBy>HP</cp:lastModifiedBy>
  <cp:revision>21</cp:revision>
  <dcterms:created xsi:type="dcterms:W3CDTF">2020-11-21T08:29:48Z</dcterms:created>
  <dcterms:modified xsi:type="dcterms:W3CDTF">2022-03-02T13:29:23Z</dcterms:modified>
</cp:coreProperties>
</file>