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>
        <p:scale>
          <a:sx n="81" d="100"/>
          <a:sy n="81" d="100"/>
        </p:scale>
        <p:origin x="-300" y="-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bg-BG" smtClean="0"/>
              <a:t>Щракнете, за да редактирате стила на подзаглавието в образеца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58083-7C90-4B2F-83D8-38916A0C235C}" type="datetimeFigureOut">
              <a:rPr lang="bg-BG" smtClean="0"/>
              <a:t>7.6.2021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D1CAF-E646-4599-8A9A-6AE4595B74C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48327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лавие и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58083-7C90-4B2F-83D8-38916A0C235C}" type="datetimeFigureOut">
              <a:rPr lang="bg-BG" smtClean="0"/>
              <a:t>7.6.2021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D1CAF-E646-4599-8A9A-6AE4595B74C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86633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58083-7C90-4B2F-83D8-38916A0C235C}" type="datetimeFigureOut">
              <a:rPr lang="bg-BG" smtClean="0"/>
              <a:t>7.6.2021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D1CAF-E646-4599-8A9A-6AE4595B74C5}" type="slidenum">
              <a:rPr lang="bg-BG" smtClean="0"/>
              <a:t>‹#›</a:t>
            </a:fld>
            <a:endParaRPr lang="bg-BG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69335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ичка с им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58083-7C90-4B2F-83D8-38916A0C235C}" type="datetimeFigureOut">
              <a:rPr lang="bg-BG" smtClean="0"/>
              <a:t>7.6.2021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D1CAF-E646-4599-8A9A-6AE4595B74C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984406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ичка с име на цита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58083-7C90-4B2F-83D8-38916A0C235C}" type="datetimeFigureOut">
              <a:rPr lang="bg-BG" smtClean="0"/>
              <a:t>7.6.2021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D1CAF-E646-4599-8A9A-6AE4595B74C5}" type="slidenum">
              <a:rPr lang="bg-BG" smtClean="0"/>
              <a:t>‹#›</a:t>
            </a:fld>
            <a:endParaRPr lang="bg-BG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19138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или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58083-7C90-4B2F-83D8-38916A0C235C}" type="datetimeFigureOut">
              <a:rPr lang="bg-BG" smtClean="0"/>
              <a:t>7.6.2021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D1CAF-E646-4599-8A9A-6AE4595B74C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3049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58083-7C90-4B2F-83D8-38916A0C235C}" type="datetimeFigureOut">
              <a:rPr lang="bg-BG" smtClean="0"/>
              <a:t>7.6.2021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D1CAF-E646-4599-8A9A-6AE4595B74C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904587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58083-7C90-4B2F-83D8-38916A0C235C}" type="datetimeFigureOut">
              <a:rPr lang="bg-BG" smtClean="0"/>
              <a:t>7.6.2021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D1CAF-E646-4599-8A9A-6AE4595B74C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6872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58083-7C90-4B2F-83D8-38916A0C235C}" type="datetimeFigureOut">
              <a:rPr lang="bg-BG" smtClean="0"/>
              <a:t>7.6.2021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D1CAF-E646-4599-8A9A-6AE4595B74C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000695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58083-7C90-4B2F-83D8-38916A0C235C}" type="datetimeFigureOut">
              <a:rPr lang="bg-BG" smtClean="0"/>
              <a:t>7.6.2021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D1CAF-E646-4599-8A9A-6AE4595B74C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994254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58083-7C90-4B2F-83D8-38916A0C235C}" type="datetimeFigureOut">
              <a:rPr lang="bg-BG" smtClean="0"/>
              <a:t>7.6.2021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D1CAF-E646-4599-8A9A-6AE4595B74C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026726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58083-7C90-4B2F-83D8-38916A0C235C}" type="datetimeFigureOut">
              <a:rPr lang="bg-BG" smtClean="0"/>
              <a:t>7.6.2021 г.</a:t>
            </a:fld>
            <a:endParaRPr lang="bg-B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D1CAF-E646-4599-8A9A-6AE4595B74C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391607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58083-7C90-4B2F-83D8-38916A0C235C}" type="datetimeFigureOut">
              <a:rPr lang="bg-BG" smtClean="0"/>
              <a:t>7.6.2021 г.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D1CAF-E646-4599-8A9A-6AE4595B74C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181402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58083-7C90-4B2F-83D8-38916A0C235C}" type="datetimeFigureOut">
              <a:rPr lang="bg-BG" smtClean="0"/>
              <a:t>7.6.2021 г.</a:t>
            </a:fld>
            <a:endParaRPr lang="bg-B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D1CAF-E646-4599-8A9A-6AE4595B74C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077924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58083-7C90-4B2F-83D8-38916A0C235C}" type="datetimeFigureOut">
              <a:rPr lang="bg-BG" smtClean="0"/>
              <a:t>7.6.2021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D1CAF-E646-4599-8A9A-6AE4595B74C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821887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bg-BG" smtClean="0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58083-7C90-4B2F-83D8-38916A0C235C}" type="datetimeFigureOut">
              <a:rPr lang="bg-BG" smtClean="0"/>
              <a:t>7.6.2021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D1CAF-E646-4599-8A9A-6AE4595B74C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40202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458083-7C90-4B2F-83D8-38916A0C235C}" type="datetimeFigureOut">
              <a:rPr lang="bg-BG" smtClean="0"/>
              <a:t>7.6.2021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F0D1CAF-E646-4599-8A9A-6AE4595B74C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381816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910" r:id="rId2"/>
    <p:sldLayoutId id="2147483911" r:id="rId3"/>
    <p:sldLayoutId id="2147483912" r:id="rId4"/>
    <p:sldLayoutId id="2147483913" r:id="rId5"/>
    <p:sldLayoutId id="2147483914" r:id="rId6"/>
    <p:sldLayoutId id="2147483915" r:id="rId7"/>
    <p:sldLayoutId id="2147483916" r:id="rId8"/>
    <p:sldLayoutId id="2147483917" r:id="rId9"/>
    <p:sldLayoutId id="2147483918" r:id="rId10"/>
    <p:sldLayoutId id="2147483919" r:id="rId11"/>
    <p:sldLayoutId id="2147483920" r:id="rId12"/>
    <p:sldLayoutId id="2147483921" r:id="rId13"/>
    <p:sldLayoutId id="2147483922" r:id="rId14"/>
    <p:sldLayoutId id="2147483923" r:id="rId15"/>
    <p:sldLayoutId id="2147483924" r:id="rId16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2605312" y="2167222"/>
            <a:ext cx="6815669" cy="1515533"/>
          </a:xfrm>
        </p:spPr>
        <p:txBody>
          <a:bodyPr>
            <a:normAutofit fontScale="90000"/>
          </a:bodyPr>
          <a:lstStyle/>
          <a:p>
            <a:r>
              <a:rPr lang="bg-BG" dirty="0" smtClean="0"/>
              <a:t>Панорама на предучилищното образование</a:t>
            </a:r>
            <a:endParaRPr lang="bg-BG" dirty="0"/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>
          <a:xfrm>
            <a:off x="2605312" y="4191667"/>
            <a:ext cx="6815669" cy="1320802"/>
          </a:xfrm>
        </p:spPr>
        <p:txBody>
          <a:bodyPr>
            <a:normAutofit/>
          </a:bodyPr>
          <a:lstStyle/>
          <a:p>
            <a:r>
              <a:rPr lang="bg-BG" dirty="0" smtClean="0"/>
              <a:t>„Детска градина за всички“ - Месец на отворените врати</a:t>
            </a:r>
          </a:p>
          <a:p>
            <a:r>
              <a:rPr lang="bg-BG" dirty="0" smtClean="0"/>
              <a:t>Автори: Янка Томова и Емилия Петрова</a:t>
            </a:r>
          </a:p>
        </p:txBody>
      </p:sp>
      <p:sp>
        <p:nvSpPr>
          <p:cNvPr id="5" name="Текстово поле 4"/>
          <p:cNvSpPr txBox="1"/>
          <p:nvPr/>
        </p:nvSpPr>
        <p:spPr>
          <a:xfrm>
            <a:off x="3431178" y="5512469"/>
            <a:ext cx="6199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bg-BG" dirty="0"/>
          </a:p>
        </p:txBody>
      </p:sp>
      <p:sp>
        <p:nvSpPr>
          <p:cNvPr id="6" name="Текстово поле 5"/>
          <p:cNvSpPr txBox="1"/>
          <p:nvPr/>
        </p:nvSpPr>
        <p:spPr>
          <a:xfrm>
            <a:off x="3709852" y="377704"/>
            <a:ext cx="7262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 smtClean="0"/>
              <a:t>Детска градина „Кокиче“ – база село </a:t>
            </a:r>
            <a:r>
              <a:rPr lang="bg-BG" dirty="0"/>
              <a:t>Б</a:t>
            </a:r>
            <a:r>
              <a:rPr lang="bg-BG" dirty="0" smtClean="0"/>
              <a:t>регаре</a:t>
            </a:r>
          </a:p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919249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426270" y="215397"/>
            <a:ext cx="8596670" cy="748937"/>
          </a:xfrm>
        </p:spPr>
        <p:txBody>
          <a:bodyPr>
            <a:normAutofit/>
          </a:bodyPr>
          <a:lstStyle/>
          <a:p>
            <a:r>
              <a:rPr lang="bg-BG" dirty="0" smtClean="0"/>
              <a:t>„Чуден, чуден Великден“ – 29.04.21г.</a:t>
            </a:r>
            <a:endParaRPr lang="bg-BG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half" idx="1"/>
          </p:nvPr>
        </p:nvSpPr>
        <p:spPr>
          <a:xfrm>
            <a:off x="393223" y="976540"/>
            <a:ext cx="4184035" cy="515547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bg-BG" dirty="0" smtClean="0"/>
              <a:t>Цел: Приобщаване на децата към българските традиции и обичаи чрез обогатяване представите им за Великденските празници.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bg-BG" dirty="0" smtClean="0"/>
              <a:t>Задачи: 1.Обогатяване представите и знанията за същността на празника Великден, за ритуалите и атрибутите, свързани с него.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bg-BG" dirty="0" smtClean="0"/>
              <a:t>2. Формиране умения за прилагане на различни техники при боядисване на великденски яйца.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bg-BG" dirty="0" smtClean="0"/>
              <a:t>3. Обогатяване на детския речник с думи, използвани в дните около Великден.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bg-BG" dirty="0" smtClean="0"/>
              <a:t>4. Възпитаване в дух на принадлежност към българската общност</a:t>
            </a:r>
            <a:endParaRPr lang="bg-BG" dirty="0"/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806932" y="976540"/>
            <a:ext cx="4245619" cy="705394"/>
          </a:xfrm>
        </p:spPr>
        <p:txBody>
          <a:bodyPr>
            <a:normAutofit fontScale="250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bg-BG" sz="7200" dirty="0" smtClean="0"/>
              <a:t>Участници: Деца, учители, персонал, медицинско лице, родители.</a:t>
            </a:r>
            <a:endParaRPr lang="bg-BG" sz="3600" dirty="0"/>
          </a:p>
        </p:txBody>
      </p:sp>
      <p:pic>
        <p:nvPicPr>
          <p:cNvPr id="14" name="Картина 13"/>
          <p:cNvPicPr>
            <a:picLocks noChangeAspect="1"/>
          </p:cNvPicPr>
          <p:nvPr/>
        </p:nvPicPr>
        <p:blipFill rotWithShape="1">
          <a:blip r:embed="rId2"/>
          <a:srcRect l="9921" t="16392" r="8007" b="12690"/>
          <a:stretch/>
        </p:blipFill>
        <p:spPr>
          <a:xfrm>
            <a:off x="5070736" y="3406226"/>
            <a:ext cx="3488337" cy="192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Картина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2551" y="2858644"/>
            <a:ext cx="2535285" cy="2697542"/>
          </a:xfrm>
          <a:prstGeom prst="rect">
            <a:avLst/>
          </a:prstGeom>
        </p:spPr>
      </p:pic>
      <p:sp>
        <p:nvSpPr>
          <p:cNvPr id="15" name="Текстово поле 14"/>
          <p:cNvSpPr txBox="1"/>
          <p:nvPr/>
        </p:nvSpPr>
        <p:spPr>
          <a:xfrm>
            <a:off x="4907090" y="1935314"/>
            <a:ext cx="30449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bg-BG" dirty="0" smtClean="0"/>
              <a:t>Дейности: Боядисване на великденски яйца на Велики четвъртък.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55535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 поле 1"/>
          <p:cNvSpPr txBox="1"/>
          <p:nvPr/>
        </p:nvSpPr>
        <p:spPr>
          <a:xfrm>
            <a:off x="4880485" y="3080044"/>
            <a:ext cx="29663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/>
              <a:t>Ще си избера яйце,</a:t>
            </a:r>
          </a:p>
          <a:p>
            <a:r>
              <a:rPr lang="bg-BG" dirty="0"/>
              <a:t>Със юначно сърчице,</a:t>
            </a:r>
          </a:p>
          <a:p>
            <a:r>
              <a:rPr lang="bg-BG" dirty="0"/>
              <a:t>Със черупка като камък</a:t>
            </a:r>
          </a:p>
          <a:p>
            <a:r>
              <a:rPr lang="bg-BG" dirty="0"/>
              <a:t>И червено като пламък!“</a:t>
            </a:r>
          </a:p>
          <a:p>
            <a:endParaRPr lang="bg-BG" dirty="0"/>
          </a:p>
        </p:txBody>
      </p:sp>
      <p:pic>
        <p:nvPicPr>
          <p:cNvPr id="3" name="Картина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781" y="3716076"/>
            <a:ext cx="3677195" cy="2607673"/>
          </a:xfrm>
          <a:prstGeom prst="rect">
            <a:avLst/>
          </a:prstGeom>
        </p:spPr>
      </p:pic>
      <p:pic>
        <p:nvPicPr>
          <p:cNvPr id="1026" name="Picture 2" descr="Няма налично описание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261" y="383178"/>
            <a:ext cx="4180236" cy="2850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4989" y="383178"/>
            <a:ext cx="3371805" cy="2281100"/>
          </a:xfrm>
          <a:prstGeom prst="rect">
            <a:avLst/>
          </a:prstGeom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4286" y="383178"/>
            <a:ext cx="3462701" cy="2495891"/>
          </a:xfrm>
          <a:prstGeom prst="rect">
            <a:avLst/>
          </a:prstGeom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4286" y="3416889"/>
            <a:ext cx="3462701" cy="2699657"/>
          </a:xfrm>
          <a:prstGeom prst="rect">
            <a:avLst/>
          </a:prstGeom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02900" y="4557372"/>
            <a:ext cx="3035981" cy="1884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003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-88395" y="209006"/>
            <a:ext cx="11217949" cy="1123405"/>
          </a:xfrm>
        </p:spPr>
        <p:txBody>
          <a:bodyPr/>
          <a:lstStyle/>
          <a:p>
            <a:pPr algn="ctr"/>
            <a:r>
              <a:rPr lang="bg-BG" dirty="0" smtClean="0"/>
              <a:t>„Ех, че чудно наше село“ – 25.05.21г.</a:t>
            </a:r>
            <a:endParaRPr lang="bg-BG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half" idx="1"/>
          </p:nvPr>
        </p:nvSpPr>
        <p:spPr>
          <a:xfrm>
            <a:off x="259948" y="949234"/>
            <a:ext cx="4939069" cy="5730239"/>
          </a:xfrm>
        </p:spPr>
        <p:txBody>
          <a:bodyPr>
            <a:normAutofit/>
          </a:bodyPr>
          <a:lstStyle/>
          <a:p>
            <a:r>
              <a:rPr lang="bg-BG" sz="1400" dirty="0" smtClean="0"/>
              <a:t>Цели: 1. Приобщаване на децата към живота на общността в с. Брегаре чрез запознаване със забележителностите на родното място.</a:t>
            </a:r>
          </a:p>
          <a:p>
            <a:r>
              <a:rPr lang="bg-BG" sz="1400" dirty="0" smtClean="0"/>
              <a:t>2.“Опознай родното място за да го обикнеш!“- създаване на интерес към историята на село Брегаре, неговото минало и настояще.</a:t>
            </a:r>
          </a:p>
          <a:p>
            <a:r>
              <a:rPr lang="bg-BG" sz="1400" dirty="0" smtClean="0"/>
              <a:t>3. Възпитаване на любов към родния край.</a:t>
            </a:r>
          </a:p>
          <a:p>
            <a:r>
              <a:rPr lang="bg-BG" sz="1400" dirty="0" smtClean="0"/>
              <a:t>Задачи: 1. Запознаване с миналото и настоящето на нашето родно село чрез обогатяване знанията за забележителностите му – музей, паметници, църква и манастир.</a:t>
            </a:r>
          </a:p>
          <a:p>
            <a:r>
              <a:rPr lang="bg-BG" sz="1400" dirty="0" smtClean="0"/>
              <a:t>2. Изразяване почит към загиналите за свободата на България, брегарчени, наши съселяни.</a:t>
            </a:r>
          </a:p>
          <a:p>
            <a:r>
              <a:rPr lang="bg-BG" sz="1400" dirty="0" smtClean="0"/>
              <a:t>3. Възпитаване на любов към родното село, неговото минало и настояще и формиране на желание да градят неговото бъдеще.</a:t>
            </a:r>
          </a:p>
          <a:p>
            <a:r>
              <a:rPr lang="bg-BG" sz="1400" dirty="0" smtClean="0"/>
              <a:t>Дейности: Посещение на музея в с. Брегаре, засаждане на цветя пред музея, с помощта на родителите.</a:t>
            </a:r>
          </a:p>
          <a:p>
            <a:pPr marL="0" indent="0">
              <a:buNone/>
            </a:pPr>
            <a:r>
              <a:rPr lang="bg-BG" sz="1400" dirty="0" smtClean="0"/>
              <a:t>      </a:t>
            </a:r>
            <a:endParaRPr lang="bg-BG" sz="1400" dirty="0"/>
          </a:p>
        </p:txBody>
      </p:sp>
      <p:pic>
        <p:nvPicPr>
          <p:cNvPr id="5" name="Контейнер за съдържание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288697" y="1018902"/>
            <a:ext cx="2821579" cy="2116184"/>
          </a:xfrm>
          <a:prstGeom prst="rect">
            <a:avLst/>
          </a:prstGeom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8696" y="3280783"/>
            <a:ext cx="2821579" cy="3259353"/>
          </a:xfrm>
          <a:prstGeom prst="rect">
            <a:avLst/>
          </a:prstGeom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8680" y="1185641"/>
            <a:ext cx="3250474" cy="2241913"/>
          </a:xfrm>
          <a:prstGeom prst="rect">
            <a:avLst/>
          </a:prstGeom>
        </p:spPr>
      </p:pic>
      <p:pic>
        <p:nvPicPr>
          <p:cNvPr id="8" name="Картина 7"/>
          <p:cNvPicPr>
            <a:picLocks noChangeAspect="1"/>
          </p:cNvPicPr>
          <p:nvPr/>
        </p:nvPicPr>
        <p:blipFill rotWithShape="1">
          <a:blip r:embed="rId5"/>
          <a:srcRect l="1" r="-224"/>
          <a:stretch/>
        </p:blipFill>
        <p:spPr>
          <a:xfrm>
            <a:off x="8488680" y="3666458"/>
            <a:ext cx="3327556" cy="248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201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215780" y="156753"/>
            <a:ext cx="9058224" cy="496389"/>
          </a:xfrm>
        </p:spPr>
        <p:txBody>
          <a:bodyPr>
            <a:normAutofit fontScale="90000"/>
          </a:bodyPr>
          <a:lstStyle/>
          <a:p>
            <a:endParaRPr lang="bg-BG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half" idx="1"/>
          </p:nvPr>
        </p:nvSpPr>
        <p:spPr>
          <a:xfrm>
            <a:off x="215780" y="792480"/>
            <a:ext cx="5096448" cy="5164183"/>
          </a:xfrm>
        </p:spPr>
        <p:txBody>
          <a:bodyPr/>
          <a:lstStyle/>
          <a:p>
            <a:r>
              <a:rPr lang="bg-BG" dirty="0"/>
              <a:t>Участници</a:t>
            </a:r>
            <a:r>
              <a:rPr lang="bg-BG" dirty="0" smtClean="0"/>
              <a:t>: Деца, родители, учители, секретар на НЧ „Христо Ботев“, Уредник на музей </a:t>
            </a:r>
            <a:r>
              <a:rPr lang="bg-BG" dirty="0" err="1" smtClean="0"/>
              <a:t>с.Брегаре</a:t>
            </a:r>
            <a:endParaRPr lang="bg-BG" dirty="0"/>
          </a:p>
          <a:p>
            <a:r>
              <a:rPr lang="bg-BG" dirty="0" smtClean="0"/>
              <a:t>Приказка за нашето родно село Брегаре</a:t>
            </a:r>
          </a:p>
          <a:p>
            <a:r>
              <a:rPr lang="bg-BG" dirty="0" smtClean="0"/>
              <a:t> „Много, много отдавна, преди 156 години на това място… На тази земя можели да отглеждат пшеница, царевица, ечемик и овес…Малко е нашето село Брегаре, малко, но красиво! Малко, но то си е нашето родно място, и ние го обичаме!“</a:t>
            </a:r>
            <a:endParaRPr lang="bg-BG" dirty="0"/>
          </a:p>
          <a:p>
            <a:endParaRPr lang="bg-BG" dirty="0"/>
          </a:p>
        </p:txBody>
      </p:sp>
      <p:pic>
        <p:nvPicPr>
          <p:cNvPr id="5" name="Контейнер за съдържание 4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10931" r="12127"/>
          <a:stretch/>
        </p:blipFill>
        <p:spPr>
          <a:xfrm>
            <a:off x="8949689" y="1171438"/>
            <a:ext cx="3155225" cy="2398636"/>
          </a:xfrm>
          <a:prstGeom prst="rect">
            <a:avLst/>
          </a:prstGeom>
        </p:spPr>
      </p:pic>
      <p:pic>
        <p:nvPicPr>
          <p:cNvPr id="2050" name="Picture 2" descr="Няма налично описание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8"/>
          <a:stretch/>
        </p:blipFill>
        <p:spPr bwMode="auto">
          <a:xfrm>
            <a:off x="4744892" y="3852967"/>
            <a:ext cx="2986416" cy="2803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Картина 5"/>
          <p:cNvPicPr>
            <a:picLocks noChangeAspect="1"/>
          </p:cNvPicPr>
          <p:nvPr/>
        </p:nvPicPr>
        <p:blipFill rotWithShape="1">
          <a:blip r:embed="rId4"/>
          <a:srcRect r="17094"/>
          <a:stretch/>
        </p:blipFill>
        <p:spPr>
          <a:xfrm>
            <a:off x="8289199" y="3907068"/>
            <a:ext cx="2859868" cy="2587151"/>
          </a:xfrm>
          <a:prstGeom prst="rect">
            <a:avLst/>
          </a:prstGeom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710" y="3907068"/>
            <a:ext cx="3642291" cy="2695354"/>
          </a:xfrm>
          <a:prstGeom prst="rect">
            <a:avLst/>
          </a:prstGeom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1727" y="1193583"/>
            <a:ext cx="3168655" cy="2376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665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 поле 1"/>
          <p:cNvSpPr txBox="1"/>
          <p:nvPr/>
        </p:nvSpPr>
        <p:spPr>
          <a:xfrm>
            <a:off x="418011" y="339634"/>
            <a:ext cx="505097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 smtClean="0"/>
              <a:t>„Ех, че чудно наше село</a:t>
            </a:r>
          </a:p>
          <a:p>
            <a:r>
              <a:rPr lang="bg-BG" dirty="0" smtClean="0"/>
              <a:t>На селата е начело</a:t>
            </a:r>
          </a:p>
          <a:p>
            <a:r>
              <a:rPr lang="bg-BG" dirty="0" smtClean="0"/>
              <a:t>Къщите му пременени,</a:t>
            </a:r>
          </a:p>
          <a:p>
            <a:r>
              <a:rPr lang="bg-BG" dirty="0" smtClean="0"/>
              <a:t>Оградени, украсени.</a:t>
            </a:r>
          </a:p>
          <a:p>
            <a:r>
              <a:rPr lang="bg-BG" dirty="0" smtClean="0"/>
              <a:t>Драго ми е да ги гледам,</a:t>
            </a:r>
          </a:p>
          <a:p>
            <a:r>
              <a:rPr lang="bg-BG" dirty="0" smtClean="0"/>
              <a:t>Наредени ред по редом!“</a:t>
            </a:r>
          </a:p>
          <a:p>
            <a:endParaRPr lang="bg-BG" dirty="0"/>
          </a:p>
          <a:p>
            <a:r>
              <a:rPr lang="bg-BG" dirty="0" smtClean="0"/>
              <a:t>„Моят бащин край е ненагледен – </a:t>
            </a:r>
          </a:p>
          <a:p>
            <a:r>
              <a:rPr lang="bg-BG" dirty="0" smtClean="0"/>
              <a:t>Ниви и ливади с мирис меден!</a:t>
            </a:r>
          </a:p>
          <a:p>
            <a:r>
              <a:rPr lang="bg-BG" dirty="0" smtClean="0"/>
              <a:t>И да ида чак отвъд морето,</a:t>
            </a:r>
          </a:p>
          <a:p>
            <a:r>
              <a:rPr lang="bg-BG" dirty="0" smtClean="0"/>
              <a:t>Ще ме тегли все насам сърцето,</a:t>
            </a:r>
          </a:p>
          <a:p>
            <a:r>
              <a:rPr lang="bg-BG" dirty="0" smtClean="0"/>
              <a:t>Все ще чувам думите на мама,</a:t>
            </a:r>
          </a:p>
          <a:p>
            <a:r>
              <a:rPr lang="bg-BG" dirty="0" smtClean="0"/>
              <a:t>С </a:t>
            </a:r>
            <a:r>
              <a:rPr lang="bg-BG" dirty="0" err="1" smtClean="0"/>
              <a:t>мойто</a:t>
            </a:r>
            <a:r>
              <a:rPr lang="bg-BG" dirty="0" smtClean="0"/>
              <a:t> село все ще бъдем двама!“</a:t>
            </a:r>
          </a:p>
          <a:p>
            <a:endParaRPr lang="bg-BG" dirty="0" smtClean="0"/>
          </a:p>
          <a:p>
            <a:r>
              <a:rPr lang="bg-BG" dirty="0" smtClean="0"/>
              <a:t>„</a:t>
            </a:r>
            <a:r>
              <a:rPr lang="bg-BG" dirty="0" err="1" smtClean="0"/>
              <a:t>Къщичке</a:t>
            </a:r>
            <a:r>
              <a:rPr lang="bg-BG" dirty="0" smtClean="0"/>
              <a:t>, на дните златни</a:t>
            </a:r>
          </a:p>
          <a:p>
            <a:r>
              <a:rPr lang="bg-BG" dirty="0" smtClean="0"/>
              <a:t>Кът свиден и мил!</a:t>
            </a:r>
          </a:p>
          <a:p>
            <a:r>
              <a:rPr lang="bg-BG" dirty="0" smtClean="0"/>
              <a:t>И за царските палати</a:t>
            </a:r>
          </a:p>
          <a:p>
            <a:r>
              <a:rPr lang="bg-BG" dirty="0" smtClean="0"/>
              <a:t>Не бих те сменил!“</a:t>
            </a:r>
            <a:endParaRPr lang="bg-BG" dirty="0"/>
          </a:p>
        </p:txBody>
      </p:sp>
      <p:pic>
        <p:nvPicPr>
          <p:cNvPr id="3" name="Картина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5021" y="278674"/>
            <a:ext cx="4312922" cy="3018685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7628" y="3889541"/>
            <a:ext cx="3781698" cy="244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47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285448" y="200296"/>
            <a:ext cx="9076266" cy="722812"/>
          </a:xfrm>
        </p:spPr>
        <p:txBody>
          <a:bodyPr/>
          <a:lstStyle/>
          <a:p>
            <a:endParaRPr lang="bg-BG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half" idx="1"/>
          </p:nvPr>
        </p:nvSpPr>
        <p:spPr>
          <a:xfrm>
            <a:off x="285448" y="1262743"/>
            <a:ext cx="4878735" cy="5285239"/>
          </a:xfrm>
        </p:spPr>
        <p:txBody>
          <a:bodyPr/>
          <a:lstStyle/>
          <a:p>
            <a:r>
              <a:rPr lang="bg-BG" dirty="0" smtClean="0"/>
              <a:t>„Паметник един познавам-</a:t>
            </a:r>
          </a:p>
          <a:p>
            <a:r>
              <a:rPr lang="bg-BG" dirty="0" smtClean="0"/>
              <a:t>Каменен, голям.</a:t>
            </a:r>
          </a:p>
          <a:p>
            <a:r>
              <a:rPr lang="bg-BG" dirty="0" smtClean="0"/>
              <a:t>С мама всеки ден минавам</a:t>
            </a:r>
          </a:p>
          <a:p>
            <a:r>
              <a:rPr lang="bg-BG" dirty="0" smtClean="0"/>
              <a:t>Сутрин аз оттам.</a:t>
            </a:r>
          </a:p>
          <a:p>
            <a:r>
              <a:rPr lang="bg-BG" dirty="0" smtClean="0"/>
              <a:t>Гледам днес- децата тичат,</a:t>
            </a:r>
          </a:p>
          <a:p>
            <a:r>
              <a:rPr lang="bg-BG" dirty="0" smtClean="0"/>
              <a:t>С тях и аз летя,</a:t>
            </a:r>
          </a:p>
          <a:p>
            <a:r>
              <a:rPr lang="bg-BG" dirty="0" smtClean="0"/>
              <a:t>Паметника всички кичат</a:t>
            </a:r>
          </a:p>
          <a:p>
            <a:r>
              <a:rPr lang="bg-BG" dirty="0" smtClean="0"/>
              <a:t>С дъхави цветя!“</a:t>
            </a:r>
            <a:endParaRPr lang="bg-BG" dirty="0"/>
          </a:p>
        </p:txBody>
      </p:sp>
      <p:pic>
        <p:nvPicPr>
          <p:cNvPr id="6" name="Картина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6539" y="3524624"/>
            <a:ext cx="3685903" cy="2764427"/>
          </a:xfrm>
          <a:prstGeom prst="rect">
            <a:avLst/>
          </a:prstGeom>
        </p:spPr>
      </p:pic>
      <p:pic>
        <p:nvPicPr>
          <p:cNvPr id="5" name="Контейнер за съдържание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935307" y="1262743"/>
            <a:ext cx="3283539" cy="246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192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0411" y="178526"/>
            <a:ext cx="3651069" cy="2738302"/>
          </a:xfrm>
          <a:prstGeom prst="rect">
            <a:avLst/>
          </a:prstGeom>
        </p:spPr>
      </p:pic>
      <p:pic>
        <p:nvPicPr>
          <p:cNvPr id="3" name="Картина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577" y="178526"/>
            <a:ext cx="3987800" cy="2990850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577" y="3269525"/>
            <a:ext cx="3599541" cy="2699656"/>
          </a:xfrm>
          <a:prstGeom prst="rect">
            <a:avLst/>
          </a:prstGeom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1714" y="3156856"/>
            <a:ext cx="3749766" cy="2812325"/>
          </a:xfrm>
          <a:prstGeom prst="rect">
            <a:avLst/>
          </a:prstGeom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9513" y="178526"/>
            <a:ext cx="3651069" cy="2738302"/>
          </a:xfrm>
          <a:prstGeom prst="rect">
            <a:avLst/>
          </a:prstGeom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59076" y="3078479"/>
            <a:ext cx="2726874" cy="363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428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bg-BG" dirty="0" smtClean="0"/>
              <a:t>Благодаря за вниманието!</a:t>
            </a:r>
            <a:endParaRPr lang="bg-BG" dirty="0"/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07509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Фасети">
  <a:themeElements>
    <a:clrScheme name="Фасети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Фасети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Фасети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156</TotalTime>
  <Words>525</Words>
  <Application>Microsoft Office PowerPoint</Application>
  <PresentationFormat>По избор</PresentationFormat>
  <Paragraphs>55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9</vt:i4>
      </vt:variant>
    </vt:vector>
  </HeadingPairs>
  <TitlesOfParts>
    <vt:vector size="10" baseType="lpstr">
      <vt:lpstr>Фасети</vt:lpstr>
      <vt:lpstr>Панорама на предучилищното образование</vt:lpstr>
      <vt:lpstr>„Чуден, чуден Великден“ – 29.04.21г.</vt:lpstr>
      <vt:lpstr>Презентация на PowerPoint</vt:lpstr>
      <vt:lpstr>„Ех, че чудно наше село“ – 25.05.21г.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Благодаря за вниманието!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Панорама на предучилищното образование</dc:title>
  <dc:creator>Симеон Кастров</dc:creator>
  <cp:lastModifiedBy>HP</cp:lastModifiedBy>
  <cp:revision>16</cp:revision>
  <dcterms:created xsi:type="dcterms:W3CDTF">2021-06-05T07:33:34Z</dcterms:created>
  <dcterms:modified xsi:type="dcterms:W3CDTF">2021-06-07T06:24:04Z</dcterms:modified>
</cp:coreProperties>
</file>